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5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7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2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47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97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29" autoAdjust="0"/>
  </p:normalViewPr>
  <p:slideViewPr>
    <p:cSldViewPr>
      <p:cViewPr>
        <p:scale>
          <a:sx n="70" d="100"/>
          <a:sy n="70" d="100"/>
        </p:scale>
        <p:origin x="-3792" y="1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C19C8-F859-4302-8B2B-365EA6B675F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C3524-2317-499B-B8D0-1E18EFDC8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9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5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7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22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7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7" algn="l" defTabSz="9142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2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3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82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8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43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5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0" indent="0">
              <a:buNone/>
              <a:defRPr sz="1800" b="1"/>
            </a:lvl3pPr>
            <a:lvl4pPr marL="1371375" indent="0">
              <a:buNone/>
              <a:defRPr sz="1600" b="1"/>
            </a:lvl4pPr>
            <a:lvl5pPr marL="1828497" indent="0">
              <a:buNone/>
              <a:defRPr sz="1600" b="1"/>
            </a:lvl5pPr>
            <a:lvl6pPr marL="2285622" indent="0">
              <a:buNone/>
              <a:defRPr sz="1600" b="1"/>
            </a:lvl6pPr>
            <a:lvl7pPr marL="2742747" indent="0">
              <a:buNone/>
              <a:defRPr sz="1600" b="1"/>
            </a:lvl7pPr>
            <a:lvl8pPr marL="3199872" indent="0">
              <a:buNone/>
              <a:defRPr sz="1600" b="1"/>
            </a:lvl8pPr>
            <a:lvl9pPr marL="36569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0" indent="0">
              <a:buNone/>
              <a:defRPr sz="1800" b="1"/>
            </a:lvl3pPr>
            <a:lvl4pPr marL="1371375" indent="0">
              <a:buNone/>
              <a:defRPr sz="1600" b="1"/>
            </a:lvl4pPr>
            <a:lvl5pPr marL="1828497" indent="0">
              <a:buNone/>
              <a:defRPr sz="1600" b="1"/>
            </a:lvl5pPr>
            <a:lvl6pPr marL="2285622" indent="0">
              <a:buNone/>
              <a:defRPr sz="1600" b="1"/>
            </a:lvl6pPr>
            <a:lvl7pPr marL="2742747" indent="0">
              <a:buNone/>
              <a:defRPr sz="1600" b="1"/>
            </a:lvl7pPr>
            <a:lvl8pPr marL="3199872" indent="0">
              <a:buNone/>
              <a:defRPr sz="1600" b="1"/>
            </a:lvl8pPr>
            <a:lvl9pPr marL="36569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5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1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3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0" indent="0">
              <a:buNone/>
              <a:defRPr sz="1000"/>
            </a:lvl3pPr>
            <a:lvl4pPr marL="1371375" indent="0">
              <a:buNone/>
              <a:defRPr sz="900"/>
            </a:lvl4pPr>
            <a:lvl5pPr marL="1828497" indent="0">
              <a:buNone/>
              <a:defRPr sz="900"/>
            </a:lvl5pPr>
            <a:lvl6pPr marL="2285622" indent="0">
              <a:buNone/>
              <a:defRPr sz="900"/>
            </a:lvl6pPr>
            <a:lvl7pPr marL="2742747" indent="0">
              <a:buNone/>
              <a:defRPr sz="900"/>
            </a:lvl7pPr>
            <a:lvl8pPr marL="3199872" indent="0">
              <a:buNone/>
              <a:defRPr sz="900"/>
            </a:lvl8pPr>
            <a:lvl9pPr marL="365699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6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0" indent="0">
              <a:buNone/>
              <a:defRPr sz="2400"/>
            </a:lvl3pPr>
            <a:lvl4pPr marL="1371375" indent="0">
              <a:buNone/>
              <a:defRPr sz="2000"/>
            </a:lvl4pPr>
            <a:lvl5pPr marL="1828497" indent="0">
              <a:buNone/>
              <a:defRPr sz="2000"/>
            </a:lvl5pPr>
            <a:lvl6pPr marL="2285622" indent="0">
              <a:buNone/>
              <a:defRPr sz="2000"/>
            </a:lvl6pPr>
            <a:lvl7pPr marL="2742747" indent="0">
              <a:buNone/>
              <a:defRPr sz="2000"/>
            </a:lvl7pPr>
            <a:lvl8pPr marL="3199872" indent="0">
              <a:buNone/>
              <a:defRPr sz="2000"/>
            </a:lvl8pPr>
            <a:lvl9pPr marL="365699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0" indent="0">
              <a:buNone/>
              <a:defRPr sz="1000"/>
            </a:lvl3pPr>
            <a:lvl4pPr marL="1371375" indent="0">
              <a:buNone/>
              <a:defRPr sz="900"/>
            </a:lvl4pPr>
            <a:lvl5pPr marL="1828497" indent="0">
              <a:buNone/>
              <a:defRPr sz="900"/>
            </a:lvl5pPr>
            <a:lvl6pPr marL="2285622" indent="0">
              <a:buNone/>
              <a:defRPr sz="900"/>
            </a:lvl6pPr>
            <a:lvl7pPr marL="2742747" indent="0">
              <a:buNone/>
              <a:defRPr sz="900"/>
            </a:lvl7pPr>
            <a:lvl8pPr marL="3199872" indent="0">
              <a:buNone/>
              <a:defRPr sz="900"/>
            </a:lvl8pPr>
            <a:lvl9pPr marL="365699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0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F3BB4-27FF-4BEC-B1E1-0824C35278E2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EF39-95AA-46C2-804C-FA569C315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3" indent="-342843" algn="l" defTabSz="9142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7" indent="-285702" algn="l" defTabSz="9142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1" indent="-228562" algn="l" defTabSz="9142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36" indent="-228562" algn="l" defTabSz="9142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1" indent="-228562" algn="l" defTabSz="9142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6" indent="-228562" algn="l" defTabSz="9142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1" indent="-228562" algn="l" defTabSz="9142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4" indent="-228562" algn="l" defTabSz="9142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8" indent="-228562" algn="l" defTabSz="9142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0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5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7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2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7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2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7" algn="l" defTabSz="9142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10130007618\Desktop\ИНФОРМАЦИОННЫЙ СТЕНД 1\ОПО\Правительство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t="19334" r="19833" b="19833"/>
          <a:stretch/>
        </p:blipFill>
        <p:spPr bwMode="auto">
          <a:xfrm>
            <a:off x="39357448" y="-10457240"/>
            <a:ext cx="1016870" cy="101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10130007618\Desktop\ИНФОРМАЦИОННЫЙ СТЕНД 1\ОПО\27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19444" r="19334" b="19668"/>
          <a:stretch/>
        </p:blipFill>
        <p:spPr bwMode="auto">
          <a:xfrm>
            <a:off x="41008048" y="-3666950"/>
            <a:ext cx="1018800" cy="10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-8461448" y="-5274711"/>
            <a:ext cx="24545926" cy="26087811"/>
            <a:chOff x="-7700963" y="-8833274"/>
            <a:chExt cx="24545926" cy="2608781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00963" y="-8833274"/>
              <a:ext cx="24545926" cy="24431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-1188640" y="-3267744"/>
              <a:ext cx="5472608" cy="230425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ru-RU" kern="0" spc="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-7327949" y="-1748602"/>
              <a:ext cx="5544616" cy="441219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Пограничное управление ФСБ России по Курганской и Тюменской областям:</a:t>
              </a:r>
            </a:p>
            <a:p>
              <a:pPr algn="just"/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адрес: 640023, г. Курган, микрорайон 7, д. 8;</a:t>
              </a:r>
            </a:p>
            <a:p>
              <a:pPr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телефон 8 (3522) 47-61-13.</a:t>
              </a:r>
            </a:p>
            <a:p>
              <a:pPr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адрес электронной почты: </a:t>
              </a:r>
              <a:r>
                <a:rPr lang="en-US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pu.kurgan.tyumenobl@fsb.ru</a:t>
              </a:r>
            </a:p>
            <a:p>
              <a:pPr algn="just">
                <a:lnSpc>
                  <a:spcPct val="80000"/>
                </a:lnSpc>
              </a:pPr>
              <a:endParaRPr lang="en-US" sz="1400" kern="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Отдел (пограничная комендатура) в г. 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Петухово </a:t>
              </a:r>
              <a:endParaRPr lang="ru-RU" sz="1400" kern="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адрес: 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641640, </a:t>
              </a: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Курганская область, </a:t>
              </a:r>
              <a:r>
                <a:rPr lang="ru-RU" sz="1400" kern="0" spc="-3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Петуховский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округ, </a:t>
              </a:r>
              <a:b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г. 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Петухово, </a:t>
              </a: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ул. 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Юбилейная, </a:t>
              </a: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д. 2;</a:t>
              </a:r>
            </a:p>
            <a:p>
              <a:pPr lvl="0"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телефон:8 (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3523) 53-40-03.</a:t>
              </a:r>
              <a:endParaRPr lang="en-US" sz="1400" kern="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just">
                <a:lnSpc>
                  <a:spcPct val="80000"/>
                </a:lnSpc>
              </a:pPr>
              <a:endParaRPr lang="en-US" sz="1400" kern="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Отделение (пограничная застава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 в с. </a:t>
              </a:r>
              <a:r>
                <a:rPr lang="ru-RU" sz="1400" kern="0" spc="-3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Зотино:</a:t>
              </a:r>
              <a:endParaRPr lang="ru-RU" sz="1400" kern="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адрес: </a:t>
              </a:r>
              <a:r>
                <a:rPr lang="ru-RU" sz="1400" kern="0" spc="-3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641687, </a:t>
              </a:r>
              <a:r>
                <a:rPr lang="ru-RU" sz="1400" kern="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Курганская область, </a:t>
              </a:r>
              <a:r>
                <a:rPr lang="ru-RU" sz="1400" kern="0" spc="-3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Петуховский</a:t>
              </a:r>
              <a:r>
                <a:rPr lang="ru-RU" sz="1400" kern="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</a:t>
              </a:r>
              <a:r>
                <a:rPr lang="ru-RU" sz="1400" kern="0" spc="-3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kern="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1400" kern="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kern="0" spc="-3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с. Зотино, </a:t>
              </a:r>
              <a:r>
                <a:rPr lang="ru-RU" sz="1400" kern="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ул. </a:t>
              </a:r>
              <a:r>
                <a:rPr lang="ru-RU" sz="1400" kern="0" spc="-3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Центральная, </a:t>
              </a:r>
              <a:r>
                <a:rPr lang="ru-RU" sz="1400" kern="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д. </a:t>
              </a:r>
              <a:r>
                <a:rPr lang="ru-RU" sz="1400" kern="0" spc="-3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19;</a:t>
              </a:r>
              <a:endParaRPr lang="ru-RU" sz="1400" kern="0" spc="-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just">
                <a:lnSpc>
                  <a:spcPct val="80000"/>
                </a:lnSpc>
              </a:pPr>
              <a:r>
                <a:rPr lang="ru-RU" sz="1400" kern="0" spc="-3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телефон:8 (3523) </a:t>
              </a:r>
              <a:r>
                <a:rPr lang="ru-RU" sz="1400" kern="0" spc="-3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53-96-43.</a:t>
              </a:r>
              <a:endParaRPr lang="en-US" sz="1400" kern="0" spc="-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just"/>
              <a:endParaRPr lang="en-US" sz="1400" kern="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just"/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Консультацию возможно получить в любом из вышеперечисленных подразделений, время предоставления консультации, в соответствии с приказом ФСБ России</a:t>
              </a:r>
              <a:r>
                <a:rPr lang="en-US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 03 марта 2021 года № 89 </a:t>
              </a:r>
              <a:b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(находится в открытом доступе), </a:t>
              </a:r>
              <a:r>
                <a:rPr lang="en-US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 превышает 10 минут. </a:t>
              </a:r>
            </a:p>
            <a:p>
              <a:pPr algn="just"/>
              <a:endParaRPr lang="ru-RU" sz="1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-1224644" y="-3699792"/>
              <a:ext cx="5544616" cy="230425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ВЫПИСКА ИЗ ПРИКАЗА ФСБ РОССИИ</a:t>
              </a:r>
              <a:endParaRPr lang="en-US" sz="1600" b="1" kern="0" spc="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 </a:t>
              </a:r>
              <a:r>
                <a:rPr lang="ru-RU" sz="1600" b="1" kern="0" spc="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25 ЯНВАРЯ 2022 </a:t>
              </a: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ГОДА № </a:t>
              </a:r>
              <a:r>
                <a:rPr lang="ru-RU" sz="1600" b="1" kern="0" spc="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224 </a:t>
              </a:r>
              <a:r>
                <a:rPr lang="en-US" sz="1600" b="1" kern="0" spc="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«О ПРЕДЕЛАХ ПОГРАНИЧНОЙ ЗОНЫ НА ТЕРРИТОРИИ КУРГАНСКОЙ ОБЛАСТИ»</a:t>
              </a:r>
              <a:endParaRPr lang="ru-RU" b="1" kern="0" spc="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-1336129" y="-3771799"/>
              <a:ext cx="5544616" cy="727280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Пограничную зону на территории Курганской области, прилегающей к государственной границе Российской Федерации с Республикой Казахстан, установить в пределах  муниципального образования 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«</a:t>
              </a:r>
              <a:r>
                <a:rPr lang="ru-RU" sz="1400" dirty="0" err="1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Петуховский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" </a:t>
              </a:r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- территории 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прилегающие к сельским поселениям Зотино, Троицкое.</a:t>
              </a:r>
            </a:p>
            <a:p>
              <a:pPr algn="just"/>
              <a:endPara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В </a:t>
              </a:r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пятикилометровой полосе местности вдоль Государственной границы Российской Федерации в пределах муниципального образования 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«</a:t>
              </a:r>
              <a:r>
                <a:rPr lang="ru-RU" sz="1400" dirty="0" err="1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Петуховский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ru-RU" sz="1400" kern="0" spc="-3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» </a:t>
              </a:r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расположены следующие населённые пункты: 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Горбуново, </a:t>
              </a:r>
              <a:r>
                <a:rPr lang="ru-RU" sz="1400" dirty="0" err="1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Горбунешное</a:t>
              </a:r>
              <a:r>
                <a: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, </a:t>
              </a:r>
              <a:r>
                <a:rPr lang="ru-RU" sz="1400" dirty="0" err="1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Казанцевское</a:t>
              </a:r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.</a:t>
              </a: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Места въезда в пограничную зону и пятикилометровую полосу местности вдоль Государственной границы Российской Федерации обозначены следующими предупреждающими знаками:</a:t>
              </a: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792491" y="-3401902"/>
              <a:ext cx="5328593" cy="230425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ПРАВИЛА ПОГРАНИЧНОГО РЕЖИМА, УТВЕРЖДЁННЫЕ </a:t>
              </a:r>
            </a:p>
            <a:p>
              <a:pPr algn="ctr">
                <a:lnSpc>
                  <a:spcPct val="80000"/>
                </a:lnSpc>
              </a:pP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ПРИКАЗОМ ФСБ РОССИИ</a:t>
              </a:r>
              <a:b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ОТ 7 АВГУСТА 2017 ГОДА </a:t>
              </a:r>
              <a:b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№ 454 «ОБ УТВЕРЖДЕНИИ ПРАВИЛ ПОГРАНИЧНОГО РЕЖИМА»</a:t>
              </a:r>
            </a:p>
            <a:p>
              <a:pPr algn="ctr">
                <a:lnSpc>
                  <a:spcPct val="80000"/>
                </a:lnSpc>
              </a:pPr>
              <a:endParaRPr lang="ru-RU" sz="1600" b="1" kern="0" spc="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792491" y="-2557522"/>
              <a:ext cx="5328593" cy="692262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Въезд (проход) гражданами Российской Федерации, следующими в пограничную зону осуществляется по документам, удостоверяющим личность (паспорт гражданина Российской Федерации, свидетельство о рождении).</a:t>
              </a:r>
            </a:p>
            <a:p>
              <a:pPr algn="just"/>
              <a:endParaRPr lang="ru-RU" sz="8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8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8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ctr"/>
              <a:endParaRPr lang="ru-RU" sz="8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lvl="0" algn="just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Въезд (проход) иностранными гражданами, следующими в пограничную зону осуществляется по документам, удостоверяющим личность и индивидуальным (коллективным) пропускам для въезда (прохода) лиц и транспортных средств в пограничную зону.</a:t>
              </a:r>
            </a:p>
            <a:p>
              <a:pPr lvl="0" algn="just"/>
              <a:endParaRPr lang="ru-RU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lvl="0" algn="just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Въезд (проход) гражданами Российской Федерации, следующими в пятикилометровую полосу местности вдоль Государственной границы Российской Федерации, имеющими регистрацию в Целинном районе, а также имеющими один из документов, указанных в приложении №2 настоящих Правил,</a:t>
              </a:r>
              <a:r>
                <a:rPr lang="ru-RU" sz="1400" kern="0" dirty="0">
                  <a:solidFill>
                    <a:srgbClr val="26282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осуществляется по документам, удостоверяющим личность (паспорт гражданина Российской Федерации, свидетельство о рождении).</a:t>
              </a:r>
            </a:p>
            <a:p>
              <a:pPr lvl="0" algn="just"/>
              <a:endParaRPr lang="ru-RU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0947003" y="-2619672"/>
              <a:ext cx="5293841" cy="79822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Остальными гражданами Российской Федерации и иностранными гражданами въезд (проход) в пятикилометровую полосу местности вдоль Государственной границы Российской Федерации осуществляется по документам, удостоверяющим личность и индивидуальным (коллективным) пропускам для въезда (прохода) лиц и транспортных средств в пограничную зону.</a:t>
              </a: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Осуществление в пограничной зоне, установленной в 5 км. полосе местности вдоль Государственной границы Российской Федерации хозяйственной, промысловой и иной деятельности осуществляется на основании разрешения пограничного органа или подразделения пограничного органа.</a:t>
              </a: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ctr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ctr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ctr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Фото </a:t>
              </a:r>
              <a:r>
                <a:rPr lang="ru-RU" sz="1400" dirty="0" err="1">
                  <a:latin typeface="Times New Roman" pitchFamily="18" charset="0"/>
                  <a:ea typeface="Times New Roman"/>
                  <a:cs typeface="Times New Roman" pitchFamily="18" charset="0"/>
                </a:rPr>
                <a:t>хоз.работ</a:t>
              </a:r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Осуществление в пограничной зоне, установленной шириной от пяти и более километров, хозяйственной, промысловой и иной деятельности, осуществляется на основании уведомления пограничного органа или подразделения пограничного органа.</a:t>
              </a: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-7237312" y="8223364"/>
              <a:ext cx="5328592" cy="665490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lvl="0" algn="just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Способ представления заявления (ходатайства) о предоставлении государственной услуги и документов, необходимых для предоставления государственной услуги, определяется заявителем:</a:t>
              </a:r>
            </a:p>
            <a:p>
              <a:pPr lvl="0" algn="just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а) путем личного обращения в пограничный орган, подразделение пограничного органа или посредством почтовой связи на бумажном носителе;</a:t>
              </a:r>
            </a:p>
            <a:p>
              <a:pPr lvl="0" algn="just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б) посредством Единого портала или электронной почты пограничного органа в форме электронного документа.</a:t>
              </a:r>
            </a:p>
            <a:p>
              <a:pPr lvl="0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Заявление (ходатайство) о предоставлении государственной услуги и документы, необходимые для предоставления государственной услуги, представляются заявителем с учетом срока предоставления государственной услуги, предусмотренного пунктом </a:t>
              </a:r>
              <a:b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</a:br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12 Административного регламента, а в случае </a:t>
              </a:r>
            </a:p>
            <a:p>
              <a:pPr lvl="0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представления заявления (ходатайства) о </a:t>
              </a:r>
            </a:p>
            <a:p>
              <a:pPr lvl="0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предоставлении государственной услуги посредством </a:t>
              </a:r>
            </a:p>
            <a:p>
              <a:pPr lvl="0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почтовой связи — с учетом контрольных сроков </a:t>
              </a:r>
            </a:p>
            <a:p>
              <a:pPr lvl="0"/>
              <a:r>
                <a:rPr lang="ru-RU" sz="14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пересылки письменной корреспонденции. </a:t>
              </a:r>
            </a:p>
            <a:p>
              <a:pPr lvl="0"/>
              <a:r>
                <a:rPr lang="ru-RU" sz="1400" spc="-1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Срок рассмотрения заявления исчисляется в рабочих днях.</a:t>
              </a: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-1260647" y="2852936"/>
              <a:ext cx="5544616" cy="144016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Заявителями являются:</a:t>
              </a:r>
            </a:p>
            <a:p>
              <a:pPr algn="ctr"/>
              <a:endParaRPr lang="ru-RU" sz="300" b="1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                а) Граждане Российской Федерации, иностранные граждане (подданные иностранных государств), лица без гражданства, достигшие 18-летнего возраста;</a:t>
              </a: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б) Российские и иностранные юридические лица, индивидуальные предприниматели, их представители;</a:t>
              </a: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в) Один из родителей, усыновителей, опекунов или попечителей гражданина, не достигшего 18-летнего возраста, или гражданина, признанного в установленном законодательством Российской Федерации порядке недееспособным (ограниченно дееспособным), обратившийся с заявлением о предоставлении государственной услуги в отношении этого гражданина , если иное не предусмотрено законодательством Российской Федерации.</a:t>
              </a:r>
            </a:p>
            <a:p>
              <a:pPr algn="just"/>
              <a:endParaRPr lang="ru-RU" sz="600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Срок предоставления государственной услуги исчисляется со дня регистрации в пограничном  органе, подразделении пограничного органа заявления (ходатайства) о предоставлении государственной услуги и не может превышать: гражданину Российской Федерации — пятнадцати  рабочих дней; иностранному гражданину (подданному иностранного государства), лицу без гражданства — тридцати рабочих дней.</a:t>
              </a:r>
            </a:p>
            <a:p>
              <a:pPr algn="just"/>
              <a:endParaRPr lang="ru-RU" sz="400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Основания для отказа в выдаче индивидуального и коллективного пропуска, а также разрешения на хозяйственную, промысловую и иную деятельность в пограничной зоне предусмотрены пунктами 55 и 56 настоящего Регламента.</a:t>
              </a:r>
            </a:p>
            <a:p>
              <a:pPr algn="ctr"/>
              <a:endParaRPr lang="ru-RU" sz="1100" b="1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ctr"/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Уголовная ответственность  граждан за нарушение государственной границы и её режимов</a:t>
              </a: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ст. 322 УК РФ – незаконное пересечение государственной границы (наказывается штрафом в размере 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200000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 или в размере заработной платы или иного дохода осужденного за период 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18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месяцев, либо принудительными работами на срок 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2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лет, либо лишением свободы на тот же срок);</a:t>
              </a: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ст. 323 УК РФ – противоправное изменение государственной границы (наказывается ограничением свободы на срок 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2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лет, либо арестом на срок </a:t>
              </a:r>
              <a:r>
                <a:rPr lang="ru-RU" sz="14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/>
              </a:r>
              <a:br>
                <a:rPr lang="ru-RU" sz="14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</a:br>
              <a:r>
                <a:rPr lang="ru-RU" sz="14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6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месяцев, либо лишением свободы на срок до </a:t>
              </a:r>
              <a:r>
                <a:rPr lang="ru-RU" sz="1400" b="1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2</a:t>
              </a:r>
              <a:r>
                <a:rPr lang="ru-RU" sz="14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лет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.);</a:t>
              </a:r>
            </a:p>
            <a:p>
              <a:pPr algn="just"/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ст. 229.1 УК РФ - контрабанда наркотических средств, психотропных веществ, их </a:t>
              </a:r>
              <a:r>
                <a:rPr lang="ru-RU" sz="1400" spc="-100" dirty="0" err="1">
                  <a:latin typeface="Times New Roman" pitchFamily="18" charset="0"/>
                  <a:ea typeface="Times New Roman"/>
                  <a:cs typeface="Times New Roman" pitchFamily="18" charset="0"/>
                </a:rPr>
                <a:t>прекурсоров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или аналогов, растений, содержащих наркотические средства (наказывается лишением свободы на срок от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3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7 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лет со штрафом в размере 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1000000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 или в размере заработной платы или иного дохода осужденного за период до </a:t>
              </a: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лет или без </a:t>
              </a:r>
              <a:r>
                <a:rPr lang="ru-RU" sz="14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такового и 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с ограничением свободы на срок до </a:t>
              </a:r>
              <a:r>
                <a:rPr lang="ru-RU" sz="1400" b="1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1</a:t>
              </a:r>
              <a:r>
                <a:rPr lang="ru-RU" sz="14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ru-RU" sz="14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года или без такового);</a:t>
              </a:r>
            </a:p>
            <a:p>
              <a:pPr algn="just"/>
              <a:endParaRPr lang="ru-RU" sz="1400" b="1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0908703" y="5131876"/>
              <a:ext cx="5328593" cy="842493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1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-7309320" y="5877271"/>
              <a:ext cx="5544616" cy="381642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ВЫПИСКА ИЗ ПРИКАЗА ФСБ РОССИИ </a:t>
              </a:r>
              <a:b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ОТ 3 МАРТА 2021 ГОДА </a:t>
              </a:r>
            </a:p>
            <a:p>
              <a:pPr algn="ctr">
                <a:lnSpc>
                  <a:spcPct val="80000"/>
                </a:lnSpc>
              </a:pP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№ 89 «ОБ УТВЕРЖДЕНИИ АДМИНИСТРАТИВНОГО РЕГЛАМЕНТА ФЕДЕРАЛЬНОЙ СЛУЖБЫ БЕЗОПАСНОСТИ РОССИЙСКОЙ ФЕДЕРАЦИИ ПО ПРЕДОСТАВЛЕНИЮ ГОСУДАРСТВЕННОЙ УСЛУГИ ПО ВЫДАЧЕ ПРОПУСКОВ ДЛЯ ВЪЕЗДА (ПРОХОДА) ЛИЦ И ТРАНСПОРТНЫХ СРЕДСТВ </a:t>
              </a:r>
              <a:r>
                <a:rPr lang="ru-RU" sz="1600" b="1" kern="0" spc="1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ПОГРАНИЧНУЮ </a:t>
              </a:r>
              <a:r>
                <a:rPr lang="ru-RU" sz="1600" b="1" kern="0" spc="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ЗОНУ, РАЗРЕШЕНИЙ НА ХОЗЯЙСТВЕННУЮ, ПРОМЫСЛОВУЮ И ИНУЮ ДЕЯТЕЛЬНОСТЬ, ПРОВЕДЕНИЕ МАССОВЫХ ОБЩЕСТВЕННО-ПОЛИТИЧЕСКИХ, КУЛЬТУРНЫХ И ДРУГИХ МЕРОПРИЯТИЙ, СОДЕРЖАНИЕ И ВЫПАС СКОТА	В ПОГРАНИЧНОЙ ЗОНЕ, ПРОМЫСЛОВУЮ, ИССЛЕДОВАТЕЛЬСКУЮ, ИЗЫСКАТЕЛЬСКУЮ И ИНУЮ ДЕЯТЕЛЬНОСТЬ В РОССИЙСКОЙ ЧАСТИ ВОД ПОГРАНИЧНЫХ РЕК, ОЗЕР И ИНЫХ ВОДНЫХ ОБЪЕКТОВ, ГДЕ УСТАНОВЛЕН ПОГРАНИЧНЫЙ РЕЖИМ»</a:t>
              </a:r>
            </a:p>
            <a:p>
              <a:pPr algn="ctr">
                <a:lnSpc>
                  <a:spcPct val="80000"/>
                </a:lnSpc>
              </a:pPr>
              <a:endParaRPr lang="ru-RU" sz="1600" b="1" kern="0" spc="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932039" y="5347816"/>
              <a:ext cx="5328593" cy="842493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Административная ответственность  граждан за нарушение </a:t>
              </a:r>
              <a:b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</a:br>
              <a:r>
                <a:rPr lang="ru-RU" sz="14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режима государственной границы</a:t>
              </a:r>
              <a:endParaRPr lang="ru-RU" sz="900" b="1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endParaRPr lang="ru-RU" sz="700" spc="-1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  <a:p>
              <a:pPr algn="just"/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ч. 1. ст 18.1 КоАП РФ – нарушение правил пересечения государственной границы государственной границы Российской Федерации лицами и (или)  транспортными средствами либо нарушение порядка следования таких лиц и (или) транспортных средств от Государственной границы Российской Федерации до пунктов пропуска через Государственную границу Российской Федерации  и в обратном направлении (влечет наложение административного штрафа на граждан в размере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2000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5000 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рублей; на должностных лиц -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30000 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50000 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рублей; на юридических лиц - от </a:t>
              </a:r>
              <a:r>
                <a:rPr lang="ru-RU" sz="1300" b="1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400000 </a:t>
              </a:r>
              <a:r>
                <a:rPr lang="ru-RU" sz="13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до  </a:t>
              </a:r>
              <a:r>
                <a:rPr lang="ru-RU" sz="1300" b="1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8000000 </a:t>
              </a:r>
              <a:r>
                <a:rPr lang="ru-RU" sz="1300" spc="-1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рублей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);</a:t>
              </a:r>
            </a:p>
            <a:p>
              <a:pPr algn="just"/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ч. 2. ст. 18.1 КоАП РФ – те же действия, совершённые иностранным гражданином и лицом без гражданства (влекут наложение административного штрафа на граждан в размере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2000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5000 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рублей с административным выдворением за пределы РФ или без такового);</a:t>
              </a:r>
            </a:p>
            <a:p>
              <a:pPr algn="just"/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ч. 3 ст. 18.1 КоАП РФ – ведение на Государственной границе Российской Федерации либо вблизи неё хозяйственной, промысловой или иной деятельности без уведомления пограничных органов либо с уведомлением таких органов, но с нарушением установленного порядка ведения на Государственной границе Российской Федерации либо вблизи неё хозяйственной, промысловой или иной деятельности (влечет наложение административного штрафа на граждан в размере 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1000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 с конфискацией орудий совершения или предмета административного правонарушения или без таковой; на должностных лиц -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3000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 с конфискацией орудий совершения или предмета административного правонарушения или без таковой; на юридических лиц -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10000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30000 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рублей с конфискацией орудий совершения или предмета административного правонарушения или без таковой);</a:t>
              </a:r>
            </a:p>
            <a:p>
              <a:pPr algn="just"/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ч.1 ст.18.2 КоАП РФ - нарушение правил въезда (прохода) в пограничную зону, временного пребывания, передвижения лиц и (или) транспортных средств в пограничной зоне (влечет предупреждение или наложение административного штрафа в размере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500 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1000 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рублей);</a:t>
              </a:r>
            </a:p>
            <a:p>
              <a:pPr algn="just"/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ч.2 ст.18.2 КоАП РФ - ведение хозяйственной, промысловой или иной деятельности либо проведение массовых общественно-политических, культурных или иных мероприятий в пограничной зоне, а равно содержание или выпас скота в карантинной полосе в пределах пограничной зоны без разрешения пограничных органов либо с разрешения таких органов, но с нарушением установленного порядка ведения хозяйственной, промысловой или иной деятельности либо нарушение порядка проведения массовых общественно-политических, культурных или иных мероприятий в пограничной зоне (влечет предупреждение или наложение административного штрафа на граждан в размере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300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до </a:t>
              </a:r>
              <a:b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</a:b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1000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рублей; на должностных лиц - от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2000 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5000 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рублей; на юридических лиц - от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5000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 до </a:t>
              </a:r>
              <a:r>
                <a:rPr lang="ru-RU" sz="1300" b="1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10000</a:t>
              </a:r>
              <a:r>
                <a:rPr lang="ru-RU" sz="1300" spc="-100" dirty="0">
                  <a:latin typeface="Times New Roman" pitchFamily="18" charset="0"/>
                  <a:ea typeface="Times New Roman"/>
                  <a:cs typeface="Times New Roman" pitchFamily="18" charset="0"/>
                </a:rPr>
                <a:t> рублей).</a:t>
              </a:r>
            </a:p>
          </p:txBody>
        </p:sp>
        <p:pic>
          <p:nvPicPr>
            <p:cNvPr id="55" name="Picture 2" descr="C:\Users\10130007618\Desktop\ИНФОРМАЦИОННЫЙ СТЕНД 1\ОПО\89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3" t="19714" r="19722" b="19660"/>
            <a:stretch/>
          </p:blipFill>
          <p:spPr bwMode="auto">
            <a:xfrm>
              <a:off x="-2928520" y="12491320"/>
              <a:ext cx="1019800" cy="101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0186" y="-3238809"/>
              <a:ext cx="2567473" cy="171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82" t="52475" r="21065" b="19560"/>
            <a:stretch/>
          </p:blipFill>
          <p:spPr bwMode="auto">
            <a:xfrm>
              <a:off x="11704340" y="-3242373"/>
              <a:ext cx="1152128" cy="1731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27480" y="-3339752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C:\Users\10130007618\Desktop\ИНФОРМАЦИОННЫЙ СТЕНД 1\Новая папка\scale_1200.jfif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77" t="13162" r="22658" b="58470"/>
            <a:stretch/>
          </p:blipFill>
          <p:spPr bwMode="auto">
            <a:xfrm>
              <a:off x="-1199244" y="1898180"/>
              <a:ext cx="2693950" cy="153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27949" y="-3339752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192" y="-3339752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768" y="-3339752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04618" y="5541636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24644" y="5558176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192" y="5541636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9346" y="5541636"/>
              <a:ext cx="571362" cy="55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3" descr="C:\Users\10130007618\Desktop\ИНФОРМАЦИОННЫЙ СТЕНД 1\Новая папка\2021-10-06_09-52-05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7" t="20419" r="34430" b="20400"/>
            <a:stretch/>
          </p:blipFill>
          <p:spPr bwMode="auto">
            <a:xfrm>
              <a:off x="1619672" y="1898179"/>
              <a:ext cx="2592288" cy="153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10130007618\Desktop\ИНФОРМАЦИОННЫЙ СТЕНД 1\Новая папка\________thumb_fed_photo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8" t="3224" r="20695" b="3320"/>
            <a:stretch/>
          </p:blipFill>
          <p:spPr bwMode="auto">
            <a:xfrm>
              <a:off x="6156176" y="-531440"/>
              <a:ext cx="792088" cy="1030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10130007618\Desktop\ИНФОРМАЦИОННЫЙ СТЕНД 1\Новая папка\371efb997945262d573e0d3cdd80c928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4" r="2623"/>
            <a:stretch/>
          </p:blipFill>
          <p:spPr bwMode="auto">
            <a:xfrm>
              <a:off x="7593255" y="-584252"/>
              <a:ext cx="811742" cy="1149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C:\Users\10130007618\Desktop\ИНФОРМАЦИОННЫЙ СТЕНД 1\Новая папка\supercoolpics_02_14082012000516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1387" y="1444983"/>
              <a:ext cx="3305070" cy="220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 descr="C:\Users\10130007618\Desktop\ИНФОРМАЦИОННЫЙ СТЕНД 1\Новая папка\IMG-20211005-WA0010.jpg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6" t="21778" r="21334" b="22515"/>
            <a:stretch/>
          </p:blipFill>
          <p:spPr bwMode="auto">
            <a:xfrm>
              <a:off x="9164460" y="3606626"/>
              <a:ext cx="1024164" cy="101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10118861" y="9113558"/>
            <a:ext cx="5425607" cy="797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ПЕРЕСЕЧЕНИЕ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российско-казахстанской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государственной границы жителями приграничных территорий Российской Федерации и Республики Казахстан осуществляется в соответствии 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Соглашением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между Правительством Российской Федерации и Правительством Республики Казахстан 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порядке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пересечения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российско-казахстанской государственной границы жителями приграничных территорий Российской Федерации и Республики Казахстан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03 октября 2006 года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ПЕРЕЧЕНЬ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 пересечения российско-казахстанской государственной границы жителями Петуховского </a:t>
            </a:r>
            <a:r>
              <a:rPr lang="ru-RU" sz="1400" kern="0" spc="-30" dirty="0" smtClean="0"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Курганской области Российской Федерации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Жамбылского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Северо-Казахстанской области Республики Казахстан: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AutoNum type="arabicPeriod"/>
            </a:pPr>
            <a:r>
              <a:rPr lang="ru-RU" sz="1400" spc="-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Подувальная</a:t>
            </a:r>
            <a:r>
              <a:rPr lang="ru-RU" sz="1400" spc="-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(Российская Федерация) – Богатое (Республика Казахстан).</a:t>
            </a:r>
          </a:p>
          <a:p>
            <a:pPr lvl="0" algn="just">
              <a:lnSpc>
                <a:spcPct val="80000"/>
              </a:lnSpc>
            </a:pP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ПЕРЕЧЕНЬ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 пересечения российско-казахстанской государственной границы жителями </a:t>
            </a:r>
            <a:r>
              <a:rPr lang="ru-RU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Петуховского </a:t>
            </a:r>
            <a:r>
              <a:rPr lang="ru-RU" sz="1400" kern="0" spc="-30" smtClean="0"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Курганской области Российской Федерации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Мамлютского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Северо-Казахстанской области Республики Казахстан: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spc="-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Октябрьское (Российская Федерация) – Михайловка (Республика Казахстан).</a:t>
            </a:r>
          </a:p>
          <a:p>
            <a:pPr lvl="0" algn="just">
              <a:lnSpc>
                <a:spcPct val="80000"/>
              </a:lnSpc>
            </a:pPr>
            <a:endParaRPr lang="ru-RU" sz="1400" spc="-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соответствии с договорённостями пограничных представителей Российской Федерации и Республики Казахстан пропуск жителей приграничных территорий осуществляется по подаваемым </a:t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пограничные органы заявкам от глав муниципальных образований (сельских поселений) в пятницу, субботу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воскресенье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09.00 до 16.00. Заявки подаются не позднее одних суток до планируемого пересечения государственной границы.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Пропуск жителей приграничных территорий Российской Федерации и Республики Казахстан вне установленные дни работы мест пересечения границы осуществляется 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по взаимной договорённости пограничных 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представителей Российской Федерации и 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Республики Казахстан по заявкам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 глав 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 (сельских поселений).</a:t>
            </a:r>
          </a:p>
        </p:txBody>
      </p:sp>
      <p:pic>
        <p:nvPicPr>
          <p:cNvPr id="8" name="Picture 2" descr="C:\Users\10130007618\Desktop\ИНФОРМАЦИОННЫЙ СТЕНД 1\Новая папка\IMG-20211006-WA0006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19362" r="20550" b="20694"/>
          <a:stretch/>
        </p:blipFill>
        <p:spPr bwMode="auto">
          <a:xfrm>
            <a:off x="14437096" y="16019712"/>
            <a:ext cx="1012214" cy="10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Заголовок 3"/>
          <p:cNvSpPr>
            <a:spLocks noGrp="1"/>
          </p:cNvSpPr>
          <p:nvPr/>
        </p:nvSpPr>
        <p:spPr>
          <a:xfrm>
            <a:off x="-7961793" y="807617"/>
            <a:ext cx="5328592" cy="893192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>
            <a:defPPr>
              <a:defRPr lang="ru-RU"/>
            </a:defPPr>
            <a:lvl1pPr marL="0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5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0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5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7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22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7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72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7" algn="l" defTabSz="91425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kern="0" spc="-100" dirty="0">
                <a:latin typeface="Times New Roman" pitchFamily="18" charset="0"/>
                <a:cs typeface="Times New Roman" pitchFamily="18" charset="0"/>
              </a:rPr>
              <a:t>АДРЕСА </a:t>
            </a:r>
            <a:br>
              <a:rPr lang="ru-RU" sz="1600" b="1" kern="0" spc="-1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kern="0" spc="-100" dirty="0">
                <a:latin typeface="Times New Roman" pitchFamily="18" charset="0"/>
                <a:cs typeface="Times New Roman" pitchFamily="18" charset="0"/>
              </a:rPr>
              <a:t>ПОДАЧИ ЗАЯВЛЕНИЙ НА ОФОРМЛЕНИЕ ПРОПУСКОВ И РАЗРЕШЕНИЙ В ПОГРАНИЧНУЮ ЗОНУ </a:t>
            </a:r>
            <a:endParaRPr lang="ru-RU" sz="1600" dirty="0"/>
          </a:p>
        </p:txBody>
      </p:sp>
      <p:pic>
        <p:nvPicPr>
          <p:cNvPr id="49" name="Picture 3" descr="D:\STETSen\Pictures\Картинки для докладов\Гербы и эмблемы\Эмблема ПС ФСБ России (3d)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6373216" y="6103567"/>
            <a:ext cx="1656184" cy="20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433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806</Words>
  <Application>Microsoft Office PowerPoint</Application>
  <PresentationFormat>Экран (4:3)</PresentationFormat>
  <Paragraphs>120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ы</dc:title>
  <dc:creator>10130007618</dc:creator>
  <cp:lastModifiedBy>10130010021</cp:lastModifiedBy>
  <cp:revision>48</cp:revision>
  <dcterms:created xsi:type="dcterms:W3CDTF">2021-10-01T05:09:01Z</dcterms:created>
  <dcterms:modified xsi:type="dcterms:W3CDTF">2023-01-24T05:44:40Z</dcterms:modified>
</cp:coreProperties>
</file>